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6" r:id="rId5"/>
    <p:sldId id="259" r:id="rId6"/>
    <p:sldId id="261" r:id="rId7"/>
    <p:sldId id="264" r:id="rId8"/>
    <p:sldId id="257" r:id="rId9"/>
    <p:sldId id="260" r:id="rId10"/>
    <p:sldId id="262" r:id="rId11"/>
    <p:sldId id="263" r:id="rId12"/>
    <p:sldId id="258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9505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79009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18515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58018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97524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37028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76534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16038" algn="l" defTabSz="8790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79138" autoAdjust="0"/>
  </p:normalViewPr>
  <p:slideViewPr>
    <p:cSldViewPr>
      <p:cViewPr>
        <p:scale>
          <a:sx n="85" d="100"/>
          <a:sy n="85" d="100"/>
        </p:scale>
        <p:origin x="-228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3DDAA-B36F-4BB3-AB5B-943016DCAE22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09598-AAA1-4E2C-9837-F4F650CC1434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27042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39505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79009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18515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58018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97524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37028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76534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516038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65500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71529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Mont Blanc fire exacerbated by fans turned on by controllers 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44158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8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7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6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200272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26181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8805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27075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39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790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185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197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370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0765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160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21011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023187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39505" indent="0">
              <a:buNone/>
              <a:defRPr sz="1900" b="1"/>
            </a:lvl2pPr>
            <a:lvl3pPr marL="879009" indent="0">
              <a:buNone/>
              <a:defRPr sz="1700" b="1"/>
            </a:lvl3pPr>
            <a:lvl4pPr marL="1318515" indent="0">
              <a:buNone/>
              <a:defRPr sz="1500" b="1"/>
            </a:lvl4pPr>
            <a:lvl5pPr marL="1758018" indent="0">
              <a:buNone/>
              <a:defRPr sz="1500" b="1"/>
            </a:lvl5pPr>
            <a:lvl6pPr marL="2197524" indent="0">
              <a:buNone/>
              <a:defRPr sz="1500" b="1"/>
            </a:lvl6pPr>
            <a:lvl7pPr marL="2637028" indent="0">
              <a:buNone/>
              <a:defRPr sz="1500" b="1"/>
            </a:lvl7pPr>
            <a:lvl8pPr marL="3076534" indent="0">
              <a:buNone/>
              <a:defRPr sz="1500" b="1"/>
            </a:lvl8pPr>
            <a:lvl9pPr marL="3516038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39505" indent="0">
              <a:buNone/>
              <a:defRPr sz="1900" b="1"/>
            </a:lvl2pPr>
            <a:lvl3pPr marL="879009" indent="0">
              <a:buNone/>
              <a:defRPr sz="1700" b="1"/>
            </a:lvl3pPr>
            <a:lvl4pPr marL="1318515" indent="0">
              <a:buNone/>
              <a:defRPr sz="1500" b="1"/>
            </a:lvl4pPr>
            <a:lvl5pPr marL="1758018" indent="0">
              <a:buNone/>
              <a:defRPr sz="1500" b="1"/>
            </a:lvl5pPr>
            <a:lvl6pPr marL="2197524" indent="0">
              <a:buNone/>
              <a:defRPr sz="1500" b="1"/>
            </a:lvl6pPr>
            <a:lvl7pPr marL="2637028" indent="0">
              <a:buNone/>
              <a:defRPr sz="1500" b="1"/>
            </a:lvl7pPr>
            <a:lvl8pPr marL="3076534" indent="0">
              <a:buNone/>
              <a:defRPr sz="1500" b="1"/>
            </a:lvl8pPr>
            <a:lvl9pPr marL="3516038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8908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1833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6061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39505" indent="0">
              <a:buNone/>
              <a:defRPr sz="1100"/>
            </a:lvl2pPr>
            <a:lvl3pPr marL="879009" indent="0">
              <a:buNone/>
              <a:defRPr sz="1000"/>
            </a:lvl3pPr>
            <a:lvl4pPr marL="1318515" indent="0">
              <a:buNone/>
              <a:defRPr sz="900"/>
            </a:lvl4pPr>
            <a:lvl5pPr marL="1758018" indent="0">
              <a:buNone/>
              <a:defRPr sz="900"/>
            </a:lvl5pPr>
            <a:lvl6pPr marL="2197524" indent="0">
              <a:buNone/>
              <a:defRPr sz="900"/>
            </a:lvl6pPr>
            <a:lvl7pPr marL="2637028" indent="0">
              <a:buNone/>
              <a:defRPr sz="900"/>
            </a:lvl7pPr>
            <a:lvl8pPr marL="3076534" indent="0">
              <a:buNone/>
              <a:defRPr sz="900"/>
            </a:lvl8pPr>
            <a:lvl9pPr marL="351603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16265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00"/>
            </a:lvl1pPr>
            <a:lvl2pPr marL="439505" indent="0">
              <a:buNone/>
              <a:defRPr sz="2700"/>
            </a:lvl2pPr>
            <a:lvl3pPr marL="879009" indent="0">
              <a:buNone/>
              <a:defRPr sz="2300"/>
            </a:lvl3pPr>
            <a:lvl4pPr marL="1318515" indent="0">
              <a:buNone/>
              <a:defRPr sz="1900"/>
            </a:lvl4pPr>
            <a:lvl5pPr marL="1758018" indent="0">
              <a:buNone/>
              <a:defRPr sz="1900"/>
            </a:lvl5pPr>
            <a:lvl6pPr marL="2197524" indent="0">
              <a:buNone/>
              <a:defRPr sz="1900"/>
            </a:lvl6pPr>
            <a:lvl7pPr marL="2637028" indent="0">
              <a:buNone/>
              <a:defRPr sz="1900"/>
            </a:lvl7pPr>
            <a:lvl8pPr marL="3076534" indent="0">
              <a:buNone/>
              <a:defRPr sz="1900"/>
            </a:lvl8pPr>
            <a:lvl9pPr marL="3516038" indent="0">
              <a:buNone/>
              <a:defRPr sz="1900"/>
            </a:lvl9pPr>
          </a:lstStyle>
          <a:p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39505" indent="0">
              <a:buNone/>
              <a:defRPr sz="1100"/>
            </a:lvl2pPr>
            <a:lvl3pPr marL="879009" indent="0">
              <a:buNone/>
              <a:defRPr sz="1000"/>
            </a:lvl3pPr>
            <a:lvl4pPr marL="1318515" indent="0">
              <a:buNone/>
              <a:defRPr sz="900"/>
            </a:lvl4pPr>
            <a:lvl5pPr marL="1758018" indent="0">
              <a:buNone/>
              <a:defRPr sz="900"/>
            </a:lvl5pPr>
            <a:lvl6pPr marL="2197524" indent="0">
              <a:buNone/>
              <a:defRPr sz="900"/>
            </a:lvl6pPr>
            <a:lvl7pPr marL="2637028" indent="0">
              <a:buNone/>
              <a:defRPr sz="900"/>
            </a:lvl7pPr>
            <a:lvl8pPr marL="3076534" indent="0">
              <a:buNone/>
              <a:defRPr sz="900"/>
            </a:lvl8pPr>
            <a:lvl9pPr marL="351603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DAA5893-0A9B-42A2-88E7-50A723FED8A3}" type="datetimeFigureOut">
              <a:rPr lang="en-NZ" smtClean="0"/>
              <a:t>2/08/2013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A8D036C-3448-494E-AACE-FC6F3E1AFDFB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4743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5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879009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9628" indent="-329628" algn="l" defTabSz="879009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14196" indent="-274690" algn="l" defTabSz="879009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98763" indent="-219753" algn="l" defTabSz="87900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38267" indent="-219753" algn="l" defTabSz="879009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7771" indent="-219753" algn="l" defTabSz="879009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7276" indent="-219753" algn="l" defTabSz="8790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6781" indent="-219753" algn="l" defTabSz="8790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96286" indent="-219753" algn="l" defTabSz="8790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35791" indent="-219753" algn="l" defTabSz="8790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9505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9009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18515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8018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97524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37028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76534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16038" algn="l" defTabSz="8790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.nz/url?sa=i&amp;rct=j&amp;q=inside%20mont%20blanc%20tunnel&amp;source=images&amp;cd=&amp;cad=rja&amp;docid=CI0ApPyhD876RM&amp;tbnid=V4uMp9b9euJ2MM:&amp;ved=0CAUQjRw&amp;url=http://www.chamonix.net/english/mont_blanc/tunnel.htm&amp;ei=ivv1UbrbJYmSkQXy4IHYDg&amp;bvm=bv.49784469,d.dGI&amp;psig=AFQjCNH1us7NlkTncucunWTVmwetzDiwWQ&amp;ust=137516160728956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//upload.wikimedia.org/wikipedia/commons/1/18/HiRail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030983"/>
            <a:ext cx="7454430" cy="1470025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NZ" sz="3200" b="1" dirty="0" smtClean="0"/>
              <a:t>Long Tunnel Rescues</a:t>
            </a:r>
            <a:endParaRPr lang="en-NZ" sz="3200" b="1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611560" y="3645024"/>
            <a:ext cx="3081652" cy="547153"/>
          </a:xfrm>
        </p:spPr>
        <p:txBody>
          <a:bodyPr wrap="none" lIns="0" tIns="0" rIns="0" bIns="0">
            <a:normAutofit/>
          </a:bodyPr>
          <a:lstStyle/>
          <a:p>
            <a:pPr algn="l"/>
            <a:r>
              <a:rPr lang="en-NZ" sz="1500" dirty="0" smtClean="0"/>
              <a:t>Limitations  of Rescue Teams  due to Tunnel Design</a:t>
            </a:r>
            <a:endParaRPr lang="en-NZ" sz="1500" dirty="0"/>
          </a:p>
        </p:txBody>
      </p:sp>
    </p:spTree>
    <p:extLst>
      <p:ext uri="{BB962C8B-B14F-4D97-AF65-F5344CB8AC3E}">
        <p14:creationId xmlns:p14="http://schemas.microsoft.com/office/powerpoint/2010/main" val="340952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Risk Assessment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Determine risk tolerance level</a:t>
            </a:r>
          </a:p>
          <a:p>
            <a:r>
              <a:rPr lang="en-NZ" dirty="0" smtClean="0"/>
              <a:t>Capability of </a:t>
            </a:r>
            <a:r>
              <a:rPr lang="en-NZ" dirty="0"/>
              <a:t>r</a:t>
            </a:r>
            <a:r>
              <a:rPr lang="en-NZ" dirty="0" smtClean="0"/>
              <a:t>escue teams</a:t>
            </a:r>
          </a:p>
          <a:p>
            <a:r>
              <a:rPr lang="en-NZ" dirty="0" smtClean="0"/>
              <a:t>Characteristics of tunnel design/construction &amp; ventilation</a:t>
            </a:r>
          </a:p>
          <a:p>
            <a:r>
              <a:rPr lang="en-NZ" dirty="0"/>
              <a:t>Characteristics of </a:t>
            </a:r>
            <a:r>
              <a:rPr lang="en-NZ" dirty="0" smtClean="0"/>
              <a:t>tunnel traffic/cargo</a:t>
            </a:r>
            <a:endParaRPr lang="en-NZ" dirty="0"/>
          </a:p>
          <a:p>
            <a:r>
              <a:rPr lang="en-NZ" dirty="0" smtClean="0"/>
              <a:t>Improvements needed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8050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Multi Agency Approach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Police</a:t>
            </a:r>
          </a:p>
          <a:p>
            <a:r>
              <a:rPr lang="en-NZ" dirty="0" smtClean="0"/>
              <a:t>Fire</a:t>
            </a:r>
          </a:p>
          <a:p>
            <a:r>
              <a:rPr lang="en-NZ" dirty="0" smtClean="0"/>
              <a:t>Mines Rescue</a:t>
            </a:r>
          </a:p>
          <a:p>
            <a:r>
              <a:rPr lang="en-NZ" dirty="0" smtClean="0"/>
              <a:t>Rail Safety Regulator</a:t>
            </a:r>
          </a:p>
          <a:p>
            <a:r>
              <a:rPr lang="en-NZ" dirty="0" smtClean="0"/>
              <a:t>Employee Safety Regulator</a:t>
            </a:r>
          </a:p>
          <a:p>
            <a:r>
              <a:rPr lang="en-NZ" dirty="0" smtClean="0"/>
              <a:t>Tunnel Operator </a:t>
            </a:r>
          </a:p>
          <a:p>
            <a:endParaRPr lang="en-NZ" dirty="0"/>
          </a:p>
          <a:p>
            <a:pPr marL="0" indent="0">
              <a:buNone/>
            </a:pPr>
            <a:endParaRPr lang="en-NZ" dirty="0" smtClean="0"/>
          </a:p>
          <a:p>
            <a:endParaRPr lang="en-NZ" dirty="0"/>
          </a:p>
        </p:txBody>
      </p:sp>
      <p:sp>
        <p:nvSpPr>
          <p:cNvPr id="4" name="Right Brace 3"/>
          <p:cNvSpPr/>
          <p:nvPr/>
        </p:nvSpPr>
        <p:spPr>
          <a:xfrm>
            <a:off x="4932040" y="1484784"/>
            <a:ext cx="1152128" cy="3600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" name="TextBox 4"/>
          <p:cNvSpPr txBox="1"/>
          <p:nvPr/>
        </p:nvSpPr>
        <p:spPr>
          <a:xfrm>
            <a:off x="6084168" y="2715597"/>
            <a:ext cx="28803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Contribute to an Emergency Response Plan, Assist in the formation of a </a:t>
            </a:r>
          </a:p>
          <a:p>
            <a:pPr algn="ctr"/>
            <a:r>
              <a:rPr lang="en-NZ" dirty="0" smtClean="0"/>
              <a:t>Capital Improvement Plan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7464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New Zealand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7412"/>
            <a:ext cx="4114800" cy="4525963"/>
          </a:xfrm>
        </p:spPr>
        <p:txBody>
          <a:bodyPr/>
          <a:lstStyle/>
          <a:p>
            <a:r>
              <a:rPr lang="en-NZ" dirty="0"/>
              <a:t>New Zealand is a narrow  mountainous country with a rail network of 4,128 km (2,565 mi) </a:t>
            </a:r>
            <a:r>
              <a:rPr lang="en-NZ" dirty="0" smtClean="0"/>
              <a:t>narrow gauge rails</a:t>
            </a:r>
          </a:p>
          <a:p>
            <a:r>
              <a:rPr lang="en-NZ" dirty="0" smtClean="0"/>
              <a:t>It </a:t>
            </a:r>
            <a:r>
              <a:rPr lang="en-NZ" dirty="0"/>
              <a:t>has 150 </a:t>
            </a:r>
            <a:r>
              <a:rPr lang="en-NZ" dirty="0" smtClean="0"/>
              <a:t>tunnels</a:t>
            </a:r>
            <a:endParaRPr lang="en-NZ" dirty="0"/>
          </a:p>
        </p:txBody>
      </p:sp>
      <p:pic>
        <p:nvPicPr>
          <p:cNvPr id="4" name="Picture 2" descr="Tranz Alpine Train from Greymouth to Christchur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191834"/>
            <a:ext cx="3943103" cy="461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24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Inherited Design</a:t>
            </a:r>
            <a:endParaRPr lang="en-N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753944" cy="402774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08104" y="5517232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i="1" dirty="0" smtClean="0"/>
              <a:t>Source Christchurch  City Library</a:t>
            </a:r>
            <a:endParaRPr lang="en-NZ" sz="1200" i="1" dirty="0"/>
          </a:p>
        </p:txBody>
      </p:sp>
    </p:spTree>
    <p:extLst>
      <p:ext uri="{BB962C8B-B14F-4D97-AF65-F5344CB8AC3E}">
        <p14:creationId xmlns:p14="http://schemas.microsoft.com/office/powerpoint/2010/main" val="10858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Otira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68552"/>
          </a:xfrm>
        </p:spPr>
        <p:txBody>
          <a:bodyPr/>
          <a:lstStyle/>
          <a:p>
            <a:r>
              <a:rPr lang="en-NZ" dirty="0"/>
              <a:t>The </a:t>
            </a:r>
            <a:r>
              <a:rPr lang="en-NZ" dirty="0" smtClean="0"/>
              <a:t>tunnel </a:t>
            </a:r>
            <a:r>
              <a:rPr lang="en-NZ" dirty="0"/>
              <a:t>passes under the Southern Alps, it opened on 4 August </a:t>
            </a:r>
            <a:r>
              <a:rPr lang="en-NZ" dirty="0" smtClean="0"/>
              <a:t>1923.</a:t>
            </a:r>
          </a:p>
          <a:p>
            <a:r>
              <a:rPr lang="en-NZ" dirty="0" smtClean="0"/>
              <a:t>  </a:t>
            </a:r>
            <a:r>
              <a:rPr lang="en-NZ" dirty="0"/>
              <a:t>The tunnel is unlit single track with a 1 in 33 grade rising 244 metres over its 8.5 kilometres (5.3 mi).  </a:t>
            </a:r>
            <a:endParaRPr lang="en-NZ" dirty="0" smtClean="0"/>
          </a:p>
          <a:p>
            <a:r>
              <a:rPr lang="en-NZ" dirty="0" smtClean="0"/>
              <a:t>There </a:t>
            </a:r>
            <a:r>
              <a:rPr lang="en-NZ" dirty="0"/>
              <a:t>are no formed walkways in the tunnel and minimal clearance either side of a train. </a:t>
            </a:r>
            <a:endParaRPr lang="en-NZ" dirty="0" smtClean="0"/>
          </a:p>
          <a:p>
            <a:r>
              <a:rPr lang="en-NZ" dirty="0" smtClean="0"/>
              <a:t>The </a:t>
            </a:r>
            <a:r>
              <a:rPr lang="en-NZ" dirty="0"/>
              <a:t>tunnel is used by coal trains and a passenger (up to 600 passengers) train that has one return trip per day. </a:t>
            </a:r>
          </a:p>
        </p:txBody>
      </p:sp>
    </p:spTree>
    <p:extLst>
      <p:ext uri="{BB962C8B-B14F-4D97-AF65-F5344CB8AC3E}">
        <p14:creationId xmlns:p14="http://schemas.microsoft.com/office/powerpoint/2010/main" val="151113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7074" y="1945763"/>
            <a:ext cx="1846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419616"/>
            <a:ext cx="8587114" cy="85725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ctr" defTabSz="879009" rtl="0" eaLnBrk="1" latinLnBrk="0" hangingPunct="1">
              <a:spcBef>
                <a:spcPct val="0"/>
              </a:spcBef>
              <a:buNone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NZ" sz="3200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2285" y="276741"/>
            <a:ext cx="8229600" cy="1143000"/>
          </a:xfrm>
        </p:spPr>
        <p:txBody>
          <a:bodyPr/>
          <a:lstStyle/>
          <a:p>
            <a:pPr algn="l"/>
            <a:r>
              <a:rPr lang="en-NZ" sz="4400" b="1" dirty="0"/>
              <a:t>Risk Tolerance</a:t>
            </a:r>
            <a:br>
              <a:rPr lang="en-NZ" sz="4400" b="1" dirty="0"/>
            </a:br>
            <a:endParaRPr lang="en-NZ" dirty="0"/>
          </a:p>
        </p:txBody>
      </p:sp>
      <p:sp>
        <p:nvSpPr>
          <p:cNvPr id="5" name="Rectangle 4"/>
          <p:cNvSpPr/>
          <p:nvPr/>
        </p:nvSpPr>
        <p:spPr>
          <a:xfrm>
            <a:off x="1043608" y="1700808"/>
            <a:ext cx="74168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NZ" sz="3600" dirty="0"/>
              <a:t>Risk of </a:t>
            </a:r>
            <a:r>
              <a:rPr lang="en-NZ" sz="3600" dirty="0" smtClean="0"/>
              <a:t>Fire</a:t>
            </a:r>
          </a:p>
          <a:p>
            <a:pPr marL="1011005" lvl="1" indent="-571500">
              <a:buFont typeface="Wingdings" pitchFamily="2" charset="2"/>
              <a:buChar char="Ø"/>
            </a:pPr>
            <a:r>
              <a:rPr lang="en-NZ" sz="3600" dirty="0" smtClean="0"/>
              <a:t>Locomotives\Coal on Walls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NZ" sz="3600" dirty="0" smtClean="0"/>
              <a:t>Risk </a:t>
            </a:r>
            <a:r>
              <a:rPr lang="en-NZ" sz="3600" dirty="0"/>
              <a:t>of </a:t>
            </a:r>
            <a:r>
              <a:rPr lang="en-NZ" sz="3600" dirty="0" smtClean="0"/>
              <a:t>Hypothermia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NZ" sz="3600" dirty="0" smtClean="0"/>
              <a:t>Risk </a:t>
            </a:r>
            <a:r>
              <a:rPr lang="en-NZ" sz="3600" dirty="0"/>
              <a:t>of </a:t>
            </a:r>
            <a:r>
              <a:rPr lang="en-NZ" sz="3600" dirty="0" smtClean="0"/>
              <a:t>Asphyxia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NZ" sz="3600" dirty="0" smtClean="0"/>
              <a:t>Risk </a:t>
            </a:r>
            <a:r>
              <a:rPr lang="en-NZ" sz="3600" dirty="0"/>
              <a:t>of CO </a:t>
            </a:r>
            <a:r>
              <a:rPr lang="en-NZ" sz="3600" dirty="0" smtClean="0"/>
              <a:t>Poisoning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NZ" sz="3600" dirty="0" smtClean="0"/>
              <a:t>Risk </a:t>
            </a:r>
            <a:r>
              <a:rPr lang="en-NZ" sz="3600" dirty="0"/>
              <a:t>of Tunnel material </a:t>
            </a:r>
            <a:r>
              <a:rPr lang="en-NZ" sz="3600" dirty="0" smtClean="0"/>
              <a:t>collapse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NZ" sz="3600" dirty="0" smtClean="0"/>
              <a:t>Risk </a:t>
            </a:r>
            <a:r>
              <a:rPr lang="en-NZ" sz="3600" dirty="0"/>
              <a:t>of Explosion</a:t>
            </a:r>
          </a:p>
        </p:txBody>
      </p:sp>
    </p:spTree>
    <p:extLst>
      <p:ext uri="{BB962C8B-B14F-4D97-AF65-F5344CB8AC3E}">
        <p14:creationId xmlns:p14="http://schemas.microsoft.com/office/powerpoint/2010/main" val="281029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Your Tunnels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552" y="980728"/>
            <a:ext cx="3812232" cy="4421087"/>
          </a:xfrm>
        </p:spPr>
        <p:txBody>
          <a:bodyPr/>
          <a:lstStyle/>
          <a:p>
            <a:r>
              <a:rPr lang="en-NZ" dirty="0" smtClean="0"/>
              <a:t>Material Design</a:t>
            </a:r>
          </a:p>
          <a:p>
            <a:r>
              <a:rPr lang="en-NZ" dirty="0" smtClean="0"/>
              <a:t>Escape Ways</a:t>
            </a:r>
          </a:p>
          <a:p>
            <a:r>
              <a:rPr lang="en-NZ" dirty="0" smtClean="0"/>
              <a:t>Deluge </a:t>
            </a:r>
            <a:r>
              <a:rPr lang="en-NZ" dirty="0"/>
              <a:t>S</a:t>
            </a:r>
            <a:r>
              <a:rPr lang="en-NZ" dirty="0" smtClean="0"/>
              <a:t>ystems</a:t>
            </a:r>
          </a:p>
          <a:p>
            <a:r>
              <a:rPr lang="en-NZ" dirty="0" smtClean="0"/>
              <a:t>Refuge Chambers</a:t>
            </a:r>
          </a:p>
          <a:p>
            <a:r>
              <a:rPr lang="en-NZ" dirty="0" smtClean="0"/>
              <a:t>Lighting</a:t>
            </a:r>
          </a:p>
          <a:p>
            <a:r>
              <a:rPr lang="en-NZ" dirty="0" smtClean="0"/>
              <a:t>Ventilation</a:t>
            </a:r>
          </a:p>
          <a:p>
            <a:pPr lvl="1"/>
            <a:r>
              <a:rPr lang="en-NZ" dirty="0" smtClean="0"/>
              <a:t>Characteristics</a:t>
            </a:r>
          </a:p>
          <a:p>
            <a:r>
              <a:rPr lang="en-NZ" dirty="0"/>
              <a:t>Temperature</a:t>
            </a:r>
          </a:p>
          <a:p>
            <a:r>
              <a:rPr lang="en-NZ" dirty="0" smtClean="0"/>
              <a:t>Clearance</a:t>
            </a:r>
          </a:p>
          <a:p>
            <a:r>
              <a:rPr lang="en-NZ" dirty="0" smtClean="0"/>
              <a:t>Contents of Tunnel</a:t>
            </a:r>
            <a:endParaRPr lang="en-NZ" dirty="0"/>
          </a:p>
          <a:p>
            <a:endParaRPr lang="en-NZ" dirty="0" smtClean="0"/>
          </a:p>
          <a:p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5976" y="1196752"/>
            <a:ext cx="4330824" cy="4525963"/>
          </a:xfrm>
        </p:spPr>
        <p:txBody>
          <a:bodyPr/>
          <a:lstStyle/>
          <a:p>
            <a:r>
              <a:rPr lang="en-NZ" dirty="0" smtClean="0"/>
              <a:t>Access</a:t>
            </a:r>
          </a:p>
          <a:p>
            <a:r>
              <a:rPr lang="en-NZ" dirty="0" smtClean="0"/>
              <a:t>Carriage Design</a:t>
            </a:r>
          </a:p>
          <a:p>
            <a:r>
              <a:rPr lang="en-NZ" dirty="0" smtClean="0"/>
              <a:t>Locomotive/Generator Fire Suppression Systems</a:t>
            </a:r>
          </a:p>
          <a:p>
            <a:r>
              <a:rPr lang="en-NZ" dirty="0" smtClean="0"/>
              <a:t>Back-up Power Supply</a:t>
            </a:r>
          </a:p>
          <a:p>
            <a:r>
              <a:rPr lang="en-NZ" dirty="0" smtClean="0"/>
              <a:t>Location/Remoteness </a:t>
            </a:r>
          </a:p>
          <a:p>
            <a:r>
              <a:rPr lang="en-NZ" dirty="0" smtClean="0"/>
              <a:t>Accommodation of Passengers</a:t>
            </a:r>
          </a:p>
          <a:p>
            <a:r>
              <a:rPr lang="en-NZ" dirty="0" smtClean="0"/>
              <a:t>Double track</a:t>
            </a:r>
          </a:p>
          <a:p>
            <a:r>
              <a:rPr lang="en-NZ" dirty="0" smtClean="0"/>
              <a:t>Coal Dust</a:t>
            </a:r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405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Types of Rescue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r>
              <a:rPr lang="en-NZ" dirty="0" smtClean="0"/>
              <a:t>Fire</a:t>
            </a:r>
          </a:p>
          <a:p>
            <a:r>
              <a:rPr lang="en-NZ" dirty="0" smtClean="0"/>
              <a:t>Derail</a:t>
            </a:r>
          </a:p>
          <a:p>
            <a:r>
              <a:rPr lang="en-NZ" dirty="0" smtClean="0"/>
              <a:t>Breakdown</a:t>
            </a:r>
            <a:endParaRPr lang="en-NZ" dirty="0"/>
          </a:p>
          <a:p>
            <a:r>
              <a:rPr lang="en-NZ" dirty="0" smtClean="0"/>
              <a:t>Avalanche </a:t>
            </a:r>
          </a:p>
          <a:p>
            <a:r>
              <a:rPr lang="en-NZ" dirty="0" smtClean="0"/>
              <a:t>Seismic </a:t>
            </a:r>
          </a:p>
          <a:p>
            <a:r>
              <a:rPr lang="en-NZ" dirty="0" smtClean="0"/>
              <a:t>Collision</a:t>
            </a:r>
          </a:p>
          <a:p>
            <a:endParaRPr lang="en-NZ" dirty="0" smtClean="0"/>
          </a:p>
          <a:p>
            <a:pPr lvl="2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1442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chamonix.net/sites/default/files/styles/galleryformatter_slide/public/nodeimages/tunnel_mb2.jpg?itok=zq14jp-z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445"/>
            <a:ext cx="4932041" cy="369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85950"/>
            <a:ext cx="4922912" cy="319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980728"/>
            <a:ext cx="30243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Mont Blanc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6469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Mines Rescue V Fire Service</a:t>
            </a:r>
            <a:endParaRPr lang="en-NZ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195957"/>
            <a:ext cx="3754760" cy="4525963"/>
          </a:xfrm>
        </p:spPr>
        <p:txBody>
          <a:bodyPr/>
          <a:lstStyle/>
          <a:p>
            <a:r>
              <a:rPr lang="en-NZ" dirty="0" smtClean="0"/>
              <a:t>NZ Fire Service 150 Metres with high activity</a:t>
            </a:r>
          </a:p>
          <a:p>
            <a:r>
              <a:rPr lang="en-NZ" dirty="0" smtClean="0"/>
              <a:t>NZMRS 4 </a:t>
            </a:r>
            <a:r>
              <a:rPr lang="en-NZ" dirty="0" err="1" smtClean="0"/>
              <a:t>Hrs</a:t>
            </a:r>
            <a:r>
              <a:rPr lang="en-NZ" dirty="0" smtClean="0"/>
              <a:t> - half-way into Otira on foot</a:t>
            </a:r>
          </a:p>
          <a:p>
            <a:r>
              <a:rPr lang="en-NZ" dirty="0" smtClean="0"/>
              <a:t>High-rail vehicles (limitations in low oxygen) </a:t>
            </a:r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3074" name="Picture 2" descr="File:HiRai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3859188" cy="2894391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90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8600986cf9d4ea89778b493af454d63 xmlns="a068449e-65ee-4451-8dc9-32a3bd1ec357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Communications</TermName>
          <TermId xmlns="http://schemas.microsoft.com/office/infopath/2007/PartnerControls">2e360c10-d113-4abc-bebd-7b7605c7d0ab</TermId>
        </TermInfo>
      </Terms>
    </g8600986cf9d4ea89778b493af454d63>
    <i4bd4c3b2d404df29c9a674c7d83c0c9 xmlns="a068449e-65ee-4451-8dc9-32a3bd1ec357">
      <Terms xmlns="http://schemas.microsoft.com/office/infopath/2007/PartnerControls"/>
    </i4bd4c3b2d404df29c9a674c7d83c0c9>
    <TaxCatchAll xmlns="a068449e-65ee-4451-8dc9-32a3bd1ec357">
      <Value>3</Value>
      <Value>9</Value>
      <Value>36</Value>
      <Value>7</Value>
    </TaxCatchAll>
    <d7af982e400f482187269421307f3b6f xmlns="a068449e-65ee-4451-8dc9-32a3bd1ec357">
      <Terms xmlns="http://schemas.microsoft.com/office/infopath/2007/PartnerControls">
        <TermInfo xmlns="http://schemas.microsoft.com/office/infopath/2007/PartnerControls">
          <TermName xmlns="http://schemas.microsoft.com/office/infopath/2007/PartnerControls">Strategy and governance</TermName>
          <TermId xmlns="http://schemas.microsoft.com/office/infopath/2007/PartnerControls">c8d882d5-054e-4cc1-97f0-a51cd759e736</TermId>
        </TermInfo>
        <TermInfo xmlns="http://schemas.microsoft.com/office/infopath/2007/PartnerControls">
          <TermName xmlns="http://schemas.microsoft.com/office/infopath/2007/PartnerControls">Communications</TermName>
          <TermId xmlns="http://schemas.microsoft.com/office/infopath/2007/PartnerControls">bb8b21fe-290c-4e45-9cbf-8b38b84c83c0</TermId>
        </TermInfo>
      </Terms>
    </d7af982e400f482187269421307f3b6f>
    <RoutingRuleDescription xmlns="http://schemas.microsoft.com/sharepoint/v3">MBIE PowerPoint presentation template.</RoutingRuleDescription>
    <Owner xmlns="a068449e-65ee-4451-8dc9-32a3bd1ec357">
      <UserInfo>
        <DisplayName>Angus McGrath</DisplayName>
        <AccountId>36</AccountId>
        <AccountType/>
      </UserInfo>
    </Owner>
    <g50322b26d564f05a9c66a524a045680 xmlns="a068449e-65ee-4451-8dc9-32a3bd1ec357">
      <Terms xmlns="http://schemas.microsoft.com/office/infopath/2007/PartnerControls">
        <TermInfo xmlns="http://schemas.microsoft.com/office/infopath/2007/PartnerControls">
          <TermName xmlns="http://schemas.microsoft.com/office/infopath/2007/PartnerControls">MBIE</TermName>
          <TermId xmlns="http://schemas.microsoft.com/office/infopath/2007/PartnerControls">891a73b2-255c-4299-97c0-3dc8e67bb644</TermId>
        </TermInfo>
      </Terms>
    </g50322b26d564f05a9c66a524a04568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" ma:contentTypeID="0x0101003059AA4578F097468D5CF95ED4BA150606005B2D8026284B4E4C9B99F211DFDC13DE" ma:contentTypeVersion="5" ma:contentTypeDescription="" ma:contentTypeScope="" ma:versionID="7a26aeacb06d991f0898333d16f466e6">
  <xsd:schema xmlns:xsd="http://www.w3.org/2001/XMLSchema" xmlns:xs="http://www.w3.org/2001/XMLSchema" xmlns:p="http://schemas.microsoft.com/office/2006/metadata/properties" xmlns:ns1="http://schemas.microsoft.com/sharepoint/v3" xmlns:ns2="a068449e-65ee-4451-8dc9-32a3bd1ec357" targetNamespace="http://schemas.microsoft.com/office/2006/metadata/properties" ma:root="true" ma:fieldsID="ed205a174f7b5f34cbfa9f715ae54689" ns1:_="" ns2:_="">
    <xsd:import namespace="http://schemas.microsoft.com/sharepoint/v3"/>
    <xsd:import namespace="a068449e-65ee-4451-8dc9-32a3bd1ec357"/>
    <xsd:element name="properties">
      <xsd:complexType>
        <xsd:sequence>
          <xsd:element name="documentManagement">
            <xsd:complexType>
              <xsd:all>
                <xsd:element ref="ns2:Owner"/>
                <xsd:element ref="ns2:i4bd4c3b2d404df29c9a674c7d83c0c9" minOccurs="0"/>
                <xsd:element ref="ns2:TaxCatchAll" minOccurs="0"/>
                <xsd:element ref="ns2:TaxCatchAllLabel" minOccurs="0"/>
                <xsd:element ref="ns2:d7af982e400f482187269421307f3b6f" minOccurs="0"/>
                <xsd:element ref="ns1:RoutingRuleDescription"/>
                <xsd:element ref="ns2:g50322b26d564f05a9c66a524a045680" minOccurs="0"/>
                <xsd:element ref="ns2:g8600986cf9d4ea89778b493af454d63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16" ma:displayName="Description" ma:internalName="RoutingRuleDescription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68449e-65ee-4451-8dc9-32a3bd1ec357" elementFormDefault="qualified">
    <xsd:import namespace="http://schemas.microsoft.com/office/2006/documentManagement/types"/>
    <xsd:import namespace="http://schemas.microsoft.com/office/infopath/2007/PartnerControls"/>
    <xsd:element name="Owner" ma:index="8" ma:displayName="Owner" ma:list="UserInfo" ma:SearchPeopleOnly="false" ma:SharePointGroup="0" ma:internalName="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4bd4c3b2d404df29c9a674c7d83c0c9" ma:index="9" nillable="true" ma:taxonomy="true" ma:internalName="i4bd4c3b2d404df29c9a674c7d83c0c9" ma:taxonomyFieldName="Topic" ma:displayName="MBIETag-Do-Not-Use" ma:default="" ma:fieldId="{24bd4c3b-2d40-4df2-9c9a-674c7d83c0c9}" ma:sspId="1531cb89-fdc1-498b-b6b8-d8329ac0e46c" ma:termSetId="52f172d6-ec9a-4e83-aed6-fe5b3fb2214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897c6e4f-4628-4748-a94d-bb4d3ea25c94}" ma:internalName="TaxCatchAll" ma:showField="CatchAllData" ma:web="a068449e-65ee-4451-8dc9-32a3bd1ec35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897c6e4f-4628-4748-a94d-bb4d3ea25c94}" ma:internalName="TaxCatchAllLabel" ma:readOnly="true" ma:showField="CatchAllDataLabel" ma:web="a068449e-65ee-4451-8dc9-32a3bd1ec35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7af982e400f482187269421307f3b6f" ma:index="13" nillable="true" ma:taxonomy="true" ma:internalName="d7af982e400f482187269421307f3b6f" ma:taxonomyFieldName="BusinessGroup" ma:displayName="Business Group" ma:default="" ma:fieldId="{d7af982e-400f-4821-8726-9421307f3b6f}" ma:taxonomyMulti="true" ma:sspId="1531cb89-fdc1-498b-b6b8-d8329ac0e46c" ma:termSetId="7a1136d2-9002-4d20-91f3-05b2733fa3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50322b26d564f05a9c66a524a045680" ma:index="17" nillable="true" ma:taxonomy="true" ma:internalName="g50322b26d564f05a9c66a524a045680" ma:taxonomyFieldName="Agency" ma:displayName="Agency" ma:default="" ma:fieldId="{050322b2-6d56-4f05-a9c6-6a524a045680}" ma:sspId="1531cb89-fdc1-498b-b6b8-d8329ac0e46c" ma:termSetId="8baf7922-63ac-4231-a256-78633b2de4b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8600986cf9d4ea89778b493af454d63" ma:index="19" nillable="true" ma:taxonomy="true" ma:internalName="g8600986cf9d4ea89778b493af454d63" ma:taxonomyFieldName="MBIETags" ma:displayName="MBIE Tag" ma:default="" ma:fieldId="{08600986-cf9d-4ea8-9778-b493af454d63}" ma:taxonomyMulti="true" ma:sspId="1531cb89-fdc1-498b-b6b8-d8329ac0e46c" ma:termSetId="513ae6a6-cb76-4a9c-bff3-1e5dd37514f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15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04FB51-B7D0-4509-A287-E925F4B297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15CF4E-826C-422C-A1E5-F6B4820091C8}">
  <ds:schemaRefs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a068449e-65ee-4451-8dc9-32a3bd1ec357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ED352CC8-A4A1-4717-AC9A-D7E30C1A26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068449e-65ee-4451-8dc9-32a3bd1ec3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2806</TotalTime>
  <Words>295</Words>
  <Application>Microsoft Office PowerPoint</Application>
  <PresentationFormat>On-screen Show (4:3)</PresentationFormat>
  <Paragraphs>71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Long Tunnel Rescues</vt:lpstr>
      <vt:lpstr>New Zealand </vt:lpstr>
      <vt:lpstr>Inherited Design</vt:lpstr>
      <vt:lpstr>Otira</vt:lpstr>
      <vt:lpstr>Risk Tolerance </vt:lpstr>
      <vt:lpstr>Your Tunnels</vt:lpstr>
      <vt:lpstr>Types of Rescue</vt:lpstr>
      <vt:lpstr>PowerPoint Presentation</vt:lpstr>
      <vt:lpstr>Mines Rescue V Fire Service</vt:lpstr>
      <vt:lpstr>Risk Assessment</vt:lpstr>
      <vt:lpstr>Multi Agency Approach</vt:lpstr>
    </vt:vector>
  </TitlesOfParts>
  <Company>Department of Labour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MBE PowerPoint presentation template</dc:title>
  <dc:creator>Tim Hansen</dc:creator>
  <cp:keywords>PowerPoint, template, presentation, template</cp:keywords>
  <cp:lastModifiedBy>Ken Sitter</cp:lastModifiedBy>
  <cp:revision>48</cp:revision>
  <dcterms:created xsi:type="dcterms:W3CDTF">2013-04-15T01:45:38Z</dcterms:created>
  <dcterms:modified xsi:type="dcterms:W3CDTF">2013-08-02T12:44:32Z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0x0101003059AA4578F097468D5CF95ED4BA150606005B2D8026284B4E4C9B99F211DFDC13DE</vt:lpwstr>
  </property>
  <property fmtid="{D5CDD505-2E9C-101B-9397-08002B2CF9AE}" pid="3" name="MBIECategory">
    <vt:lpwstr/>
  </property>
  <property fmtid="{D5CDD505-2E9C-101B-9397-08002B2CF9AE}" pid="4" name="MBIEFormCategory">
    <vt:lpwstr/>
  </property>
  <property fmtid="{D5CDD505-2E9C-101B-9397-08002B2CF9AE}" pid="5" name="Topic">
    <vt:lpwstr/>
  </property>
  <property fmtid="{D5CDD505-2E9C-101B-9397-08002B2CF9AE}" pid="6" name="Agency">
    <vt:lpwstr>7;#MBIE|891a73b2-255c-4299-97c0-3dc8e67bb644</vt:lpwstr>
  </property>
  <property fmtid="{D5CDD505-2E9C-101B-9397-08002B2CF9AE}" pid="7" name="BusinessGroup">
    <vt:lpwstr>3;#Strategy and governance|c8d882d5-054e-4cc1-97f0-a51cd759e736;#9;#Communications|bb8b21fe-290c-4e45-9cbf-8b38b84c83c0</vt:lpwstr>
  </property>
  <property fmtid="{D5CDD505-2E9C-101B-9397-08002B2CF9AE}" pid="8" name="g50322b26d564f05a9c66a524a045680">
    <vt:lpwstr/>
  </property>
  <property fmtid="{D5CDD505-2E9C-101B-9397-08002B2CF9AE}" pid="9" name="Business Group">
    <vt:lpwstr/>
  </property>
  <property fmtid="{D5CDD505-2E9C-101B-9397-08002B2CF9AE}" pid="10" name="jabf5943e25b4fd1bb73c2f854a1a55d">
    <vt:lpwstr/>
  </property>
  <property fmtid="{D5CDD505-2E9C-101B-9397-08002B2CF9AE}" pid="11" name="MBIETags">
    <vt:lpwstr>36;#Communications|2e360c10-d113-4abc-bebd-7b7605c7d0ab</vt:lpwstr>
  </property>
  <property fmtid="{D5CDD505-2E9C-101B-9397-08002B2CF9AE}" pid="12" name="ie659c8e2d6b4ef6965133b43487581b">
    <vt:lpwstr/>
  </property>
  <property fmtid="{D5CDD505-2E9C-101B-9397-08002B2CF9AE}" pid="13" name="pb7332f13bb94cd89ec2cad81f3b8644">
    <vt:lpwstr/>
  </property>
</Properties>
</file>